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4" d="100"/>
          <a:sy n="134" d="100"/>
        </p:scale>
        <p:origin x="144" y="5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818F2-D6A4-4848-ACD3-E7E4E127DC7B}" type="datetimeFigureOut">
              <a:rPr lang="el-GR" smtClean="0"/>
              <a:t>7/7/2025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5ED8-4CC7-4728-BA2D-4F6CEA1AD470}" type="slidenum">
              <a:rPr lang="el-GR" smtClean="0"/>
              <a:t>‹Nº›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116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818F2-D6A4-4848-ACD3-E7E4E127DC7B}" type="datetimeFigureOut">
              <a:rPr lang="el-GR" smtClean="0"/>
              <a:t>7/7/2025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5ED8-4CC7-4728-BA2D-4F6CEA1AD470}" type="slidenum">
              <a:rPr lang="el-GR" smtClean="0"/>
              <a:t>‹Nº›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62320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818F2-D6A4-4848-ACD3-E7E4E127DC7B}" type="datetimeFigureOut">
              <a:rPr lang="el-GR" smtClean="0"/>
              <a:t>7/7/2025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5ED8-4CC7-4728-BA2D-4F6CEA1AD470}" type="slidenum">
              <a:rPr lang="el-GR" smtClean="0"/>
              <a:t>‹Nº›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30279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818F2-D6A4-4848-ACD3-E7E4E127DC7B}" type="datetimeFigureOut">
              <a:rPr lang="el-GR" smtClean="0"/>
              <a:t>7/7/2025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5ED8-4CC7-4728-BA2D-4F6CEA1AD470}" type="slidenum">
              <a:rPr lang="el-GR" smtClean="0"/>
              <a:t>‹Nº›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76238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818F2-D6A4-4848-ACD3-E7E4E127DC7B}" type="datetimeFigureOut">
              <a:rPr lang="el-GR" smtClean="0"/>
              <a:t>7/7/2025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5ED8-4CC7-4728-BA2D-4F6CEA1AD470}" type="slidenum">
              <a:rPr lang="el-GR" smtClean="0"/>
              <a:t>‹Nº›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3800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818F2-D6A4-4848-ACD3-E7E4E127DC7B}" type="datetimeFigureOut">
              <a:rPr lang="el-GR" smtClean="0"/>
              <a:t>7/7/2025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5ED8-4CC7-4728-BA2D-4F6CEA1AD470}" type="slidenum">
              <a:rPr lang="el-GR" smtClean="0"/>
              <a:t>‹Nº›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2084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818F2-D6A4-4848-ACD3-E7E4E127DC7B}" type="datetimeFigureOut">
              <a:rPr lang="el-GR" smtClean="0"/>
              <a:t>7/7/2025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5ED8-4CC7-4728-BA2D-4F6CEA1AD470}" type="slidenum">
              <a:rPr lang="el-GR" smtClean="0"/>
              <a:t>‹Nº›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20270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818F2-D6A4-4848-ACD3-E7E4E127DC7B}" type="datetimeFigureOut">
              <a:rPr lang="el-GR" smtClean="0"/>
              <a:t>7/7/2025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5ED8-4CC7-4728-BA2D-4F6CEA1AD470}" type="slidenum">
              <a:rPr lang="el-GR" smtClean="0"/>
              <a:t>‹Nº›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5287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818F2-D6A4-4848-ACD3-E7E4E127DC7B}" type="datetimeFigureOut">
              <a:rPr lang="el-GR" smtClean="0"/>
              <a:t>7/7/2025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5ED8-4CC7-4728-BA2D-4F6CEA1AD470}" type="slidenum">
              <a:rPr lang="el-GR" smtClean="0"/>
              <a:t>‹Nº›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09189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818F2-D6A4-4848-ACD3-E7E4E127DC7B}" type="datetimeFigureOut">
              <a:rPr lang="el-GR" smtClean="0"/>
              <a:t>7/7/2025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5ED8-4CC7-4728-BA2D-4F6CEA1AD470}" type="slidenum">
              <a:rPr lang="el-GR" smtClean="0"/>
              <a:t>‹Nº›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3152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818F2-D6A4-4848-ACD3-E7E4E127DC7B}" type="datetimeFigureOut">
              <a:rPr lang="el-GR" smtClean="0"/>
              <a:t>7/7/2025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5ED8-4CC7-4728-BA2D-4F6CEA1AD470}" type="slidenum">
              <a:rPr lang="el-GR" smtClean="0"/>
              <a:t>‹Nº›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6419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818F2-D6A4-4848-ACD3-E7E4E127DC7B}" type="datetimeFigureOut">
              <a:rPr lang="el-GR" smtClean="0"/>
              <a:t>7/7/2025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45ED8-4CC7-4728-BA2D-4F6CEA1AD470}" type="slidenum">
              <a:rPr lang="el-GR" smtClean="0"/>
              <a:t>‹Nº›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97932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83432" y="123478"/>
            <a:ext cx="8953064" cy="720080"/>
          </a:xfrm>
        </p:spPr>
        <p:txBody>
          <a:bodyPr>
            <a:normAutofit fontScale="90000"/>
          </a:bodyPr>
          <a:lstStyle/>
          <a:p>
            <a:pPr lvl="0" latinLnBrk="1">
              <a:spcBef>
                <a:spcPts val="0"/>
              </a:spcBef>
            </a:pPr>
            <a:br>
              <a:rPr lang="en-GB" sz="13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br>
              <a:rPr lang="en-GB" sz="13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br>
              <a:rPr lang="en-GB" sz="13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br>
              <a:rPr lang="en-GB" sz="13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br>
              <a:rPr lang="en-GB" sz="13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en-GB" sz="13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Investigating the impact of EFL teachers’ self-efficacy beliefs, professional development and experience on the </a:t>
            </a:r>
            <a:br>
              <a:rPr lang="el-GR" sz="13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en-GB" sz="13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implementation of differentiated instruction</a:t>
            </a:r>
            <a:r>
              <a:rPr lang="en-GB" sz="13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br>
              <a:rPr lang="en-GB" sz="13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en-GB" sz="1200" i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Eleni </a:t>
            </a:r>
            <a:r>
              <a:rPr lang="en-GB" sz="1200" i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Paraskeva</a:t>
            </a:r>
            <a:br>
              <a:rPr lang="en-GB" sz="1200" i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en-GB" sz="1200" i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PhD Candidate University of Alicante </a:t>
            </a:r>
            <a:br>
              <a:rPr lang="el-GR" sz="12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br>
              <a:rPr lang="el-GR" sz="2000" dirty="0">
                <a:solidFill>
                  <a:prstClr val="black"/>
                </a:solidFill>
                <a:ea typeface="+mn-ea"/>
                <a:cs typeface="+mn-cs"/>
              </a:rPr>
            </a:b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07504" y="896561"/>
            <a:ext cx="2448272" cy="253949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en-US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Differentiated instruction refers to “a systematic    approach to planning curriculum and instruction for academically diverse learners. It is a way of thinking about the  classroom with the dual goals of honoring each student’s learning needs and maximizing each student’s learning capacity” (Tomlinson &amp; </a:t>
            </a:r>
            <a:r>
              <a:rPr lang="en-US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Eidson</a:t>
            </a:r>
            <a:r>
              <a:rPr lang="en-US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2003, p.3)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en-US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“teachers’ intentional efforts to improve learning for students in mixed-ability   classrooms by using a variety of learning strategies” (Campbell, 2008, p. 1)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en-US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However, adjusting to the needs of all students is a complex and difficult issue for the teachers (Dixon et al., 2014)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Υπότιτλος 2"/>
          <p:cNvSpPr txBox="1">
            <a:spLocks/>
          </p:cNvSpPr>
          <p:nvPr/>
        </p:nvSpPr>
        <p:spPr>
          <a:xfrm rot="10800000" flipV="1">
            <a:off x="107504" y="4155926"/>
            <a:ext cx="396044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l-GR" dirty="0"/>
          </a:p>
        </p:txBody>
      </p:sp>
      <p:sp>
        <p:nvSpPr>
          <p:cNvPr id="10" name="TextBox 9"/>
          <p:cNvSpPr txBox="1"/>
          <p:nvPr/>
        </p:nvSpPr>
        <p:spPr>
          <a:xfrm>
            <a:off x="3275856" y="1275606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8" name="Υπότιτλος 2"/>
          <p:cNvSpPr txBox="1">
            <a:spLocks/>
          </p:cNvSpPr>
          <p:nvPr/>
        </p:nvSpPr>
        <p:spPr>
          <a:xfrm>
            <a:off x="107504" y="3579862"/>
            <a:ext cx="2448272" cy="14601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OBJECTIVES</a:t>
            </a:r>
          </a:p>
          <a:p>
            <a:pPr algn="just"/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examine whether a teacher’s sense of self-efficacy, professional development and experience have an impact on the implementation of differentiated instruction in the EFL classroom in Greece</a:t>
            </a:r>
          </a:p>
          <a:p>
            <a:pPr algn="just"/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Focus on: Greek teachers of English as a Foreign Language (EFL), teaching in primary and secondary state schools in Greece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27784" y="896561"/>
            <a:ext cx="2520280" cy="17851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QUESTIONS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relationship between teachers' sense of self-efficacy and the implementation of differentiated instruction?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relationship between professional development in differentiated instruction and its implementation?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Does teaching experience relate to the implementation of differentiated instruction?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27784" y="2822959"/>
            <a:ext cx="2520280" cy="221599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</a:p>
          <a:p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130 Greek EFL teachers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00" dirty="0">
                <a:latin typeface="Times New Roman" pitchFamily="18" charset="0"/>
                <a:cs typeface="Times New Roman" pitchFamily="18" charset="0"/>
              </a:rPr>
              <a:t>66 in primary and 64 in secondary education</a:t>
            </a:r>
            <a:endParaRPr lang="en-US" sz="11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Instrumentation = </a:t>
            </a:r>
            <a:r>
              <a:rPr lang="en-GB" sz="1000" u="sng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l-GR" sz="10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000" u="sng" dirty="0">
                <a:latin typeface="Times New Roman" pitchFamily="18" charset="0"/>
                <a:cs typeface="Times New Roman" pitchFamily="18" charset="0"/>
              </a:rPr>
              <a:t>self-report</a:t>
            </a:r>
            <a:r>
              <a:rPr lang="el-GR" sz="10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000" u="sng" dirty="0">
                <a:latin typeface="Times New Roman" pitchFamily="18" charset="0"/>
                <a:cs typeface="Times New Roman" pitchFamily="18" charset="0"/>
              </a:rPr>
              <a:t>questionnaire </a:t>
            </a:r>
          </a:p>
          <a:p>
            <a:pPr algn="just"/>
            <a:r>
              <a:rPr lang="en-GB" sz="1000" dirty="0">
                <a:latin typeface="Times New Roman" pitchFamily="18" charset="0"/>
                <a:cs typeface="Times New Roman" pitchFamily="18" charset="0"/>
              </a:rPr>
              <a:t>Part 1 = the short form of the Teachers’ Sense of Efficacy Scale (</a:t>
            </a:r>
            <a:r>
              <a:rPr lang="en-GB" sz="1000" dirty="0" err="1">
                <a:latin typeface="Times New Roman" pitchFamily="18" charset="0"/>
                <a:cs typeface="Times New Roman" pitchFamily="18" charset="0"/>
              </a:rPr>
              <a:t>Tschannen</a:t>
            </a:r>
            <a:r>
              <a:rPr lang="en-GB" sz="1000" dirty="0">
                <a:latin typeface="Times New Roman" pitchFamily="18" charset="0"/>
                <a:cs typeface="Times New Roman" pitchFamily="18" charset="0"/>
              </a:rPr>
              <a:t>-Moran &amp; Woolfolk-Hoy, 2001)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1000" dirty="0">
                <a:latin typeface="Times New Roman" pitchFamily="18" charset="0"/>
                <a:cs typeface="Times New Roman" pitchFamily="18" charset="0"/>
              </a:rPr>
              <a:t> Part 2 = an adapted version of Tomlinson’s questionnaire on teachers’ self-reflection on differentiation (Tomlinson &amp; Allan, 2000)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1000" dirty="0">
                <a:latin typeface="Times New Roman" pitchFamily="18" charset="0"/>
                <a:cs typeface="Times New Roman" pitchFamily="18" charset="0"/>
              </a:rPr>
              <a:t> Part 3 = information about the participants’ profile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220072" y="891789"/>
            <a:ext cx="3816424" cy="28623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  <a:p>
            <a:pPr algn="ctr"/>
            <a:r>
              <a:rPr lang="en-GB" sz="1000" b="1" u="sng" dirty="0">
                <a:latin typeface="Times New Roman" pitchFamily="18" charset="0"/>
                <a:cs typeface="Times New Roman" pitchFamily="18" charset="0"/>
              </a:rPr>
              <a:t>The impact of teachers’ sense of self-efficacy</a:t>
            </a:r>
            <a:endParaRPr lang="el-GR" sz="1000" u="sng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1000" dirty="0">
                <a:latin typeface="Times New Roman" pitchFamily="18" charset="0"/>
                <a:cs typeface="Times New Roman" pitchFamily="18" charset="0"/>
              </a:rPr>
              <a:t>Teachers who have a greater sense of self-efficacy tend to implement strategies that deal with differentiation more frequently</a:t>
            </a:r>
          </a:p>
          <a:p>
            <a:pPr algn="ctr"/>
            <a:r>
              <a:rPr lang="en-GB" sz="1000" b="1" u="sng" dirty="0">
                <a:latin typeface="Times New Roman" pitchFamily="18" charset="0"/>
                <a:cs typeface="Times New Roman" pitchFamily="18" charset="0"/>
              </a:rPr>
              <a:t>The impact of teachers’ professional development in       differentiated instruction</a:t>
            </a:r>
            <a:endParaRPr lang="el-GR" sz="1000" u="sng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Times New Roman" pitchFamily="18" charset="0"/>
                <a:cs typeface="Times New Roman" pitchFamily="18" charset="0"/>
              </a:rPr>
              <a:t>teachers who have completed a Master’s degree programme implement differentiated instruction more often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Times New Roman" pitchFamily="18" charset="0"/>
                <a:cs typeface="Times New Roman" pitchFamily="18" charset="0"/>
              </a:rPr>
              <a:t>the impact of training = not absolute </a:t>
            </a:r>
          </a:p>
          <a:p>
            <a:pPr algn="ctr"/>
            <a:r>
              <a:rPr lang="en-GB" sz="1000" b="1" u="sng" dirty="0">
                <a:latin typeface="Times New Roman" pitchFamily="18" charset="0"/>
                <a:cs typeface="Times New Roman" pitchFamily="18" charset="0"/>
              </a:rPr>
              <a:t>The impact of </a:t>
            </a:r>
            <a:r>
              <a:rPr lang="en-GB" sz="1000" b="1" u="sng" dirty="0" err="1">
                <a:latin typeface="Times New Roman" pitchFamily="18" charset="0"/>
                <a:cs typeface="Times New Roman" pitchFamily="18" charset="0"/>
              </a:rPr>
              <a:t>teachers’experience</a:t>
            </a:r>
            <a:endParaRPr lang="en-GB" sz="1000" b="1" u="sng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1000" dirty="0">
                <a:latin typeface="Times New Roman" pitchFamily="18" charset="0"/>
                <a:cs typeface="Times New Roman" pitchFamily="18" charset="0"/>
              </a:rPr>
              <a:t>Teachers with more than 11 years of teaching experience implement differentiated instruction quite often in their classrooms</a:t>
            </a:r>
          </a:p>
          <a:p>
            <a:pPr algn="ctr"/>
            <a:r>
              <a:rPr lang="en-US" sz="1000" b="1" u="sng" dirty="0">
                <a:latin typeface="Times New Roman" pitchFamily="18" charset="0"/>
                <a:cs typeface="Times New Roman" pitchFamily="18" charset="0"/>
              </a:rPr>
              <a:t>Primary and Secondary education</a:t>
            </a:r>
          </a:p>
          <a:p>
            <a:pPr algn="just"/>
            <a:r>
              <a:rPr lang="en-GB" sz="1000" dirty="0">
                <a:latin typeface="Times New Roman" pitchFamily="18" charset="0"/>
                <a:cs typeface="Times New Roman" pitchFamily="18" charset="0"/>
              </a:rPr>
              <a:t>EFL teachers in both primary and secondary education claim to use differentiated instruction strategies</a:t>
            </a:r>
          </a:p>
          <a:p>
            <a:pPr algn="ctr"/>
            <a:r>
              <a:rPr lang="en-US" sz="1000" b="1" u="sng" dirty="0">
                <a:latin typeface="Times New Roman" pitchFamily="18" charset="0"/>
                <a:cs typeface="Times New Roman" pitchFamily="18" charset="0"/>
              </a:rPr>
              <a:t>Teachers’ comments</a:t>
            </a:r>
            <a:endParaRPr lang="el-GR" sz="1000" b="1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students’ disruptive behavior, the need for appropriate materials and crowded classes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20072" y="3816099"/>
            <a:ext cx="3816424" cy="13049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  <a:p>
            <a:pPr marL="342900" lvl="0" indent="-342900" algn="just">
              <a:spcBef>
                <a:spcPct val="20000"/>
              </a:spcBef>
            </a:pPr>
            <a:r>
              <a:rPr lang="en-US" sz="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Campbell, B. (2008). Handbook of differentiated instruction using the multiple intelligences lesson plans and more. Boston: Pearson Education Inc. </a:t>
            </a:r>
            <a:endParaRPr lang="en-GB" sz="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spcBef>
                <a:spcPct val="20000"/>
              </a:spcBef>
            </a:pPr>
            <a:r>
              <a:rPr lang="en-GB" sz="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Dixon, F. A., </a:t>
            </a:r>
            <a:r>
              <a:rPr lang="en-GB" sz="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Yssel</a:t>
            </a:r>
            <a:r>
              <a:rPr lang="en-GB" sz="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N., McConnell, J. M., &amp; Hardin, T. (2014). Differentiated instruction, professional development, and teacher efficacy. </a:t>
            </a:r>
            <a:r>
              <a:rPr lang="en-GB" sz="8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Journal for the Education of the Gifted</a:t>
            </a:r>
            <a:r>
              <a:rPr lang="en-GB" sz="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 37(2), 111-127.</a:t>
            </a:r>
            <a:endParaRPr lang="en-US" sz="8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ct val="20000"/>
              </a:spcBef>
            </a:pPr>
            <a:r>
              <a:rPr lang="en-GB" sz="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Tomlinson, C., &amp; </a:t>
            </a:r>
            <a:r>
              <a:rPr lang="en-GB" sz="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Eidson</a:t>
            </a:r>
            <a:r>
              <a:rPr lang="en-GB" sz="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C. C. (2003). Differentiation in practice: A resource guide for differentiating curriculum, grades 5–9. Alexandria, VA: Association for Supervision and Curriculum Development.</a:t>
            </a:r>
            <a:endParaRPr lang="el-GR" sz="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Ορθογώνιο 8"/>
          <p:cNvSpPr/>
          <p:nvPr/>
        </p:nvSpPr>
        <p:spPr>
          <a:xfrm>
            <a:off x="107504" y="123477"/>
            <a:ext cx="8928992" cy="76831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522" y="339502"/>
            <a:ext cx="911789" cy="48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410945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544</Words>
  <Application>Microsoft Office PowerPoint</Application>
  <PresentationFormat>Presentación en pantalla (16:9)</PresentationFormat>
  <Paragraphs>36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Θέμα του Office</vt:lpstr>
      <vt:lpstr>     Investigating the impact of EFL teachers’ self-efficacy beliefs, professional development and experience on the  implementation of differentiated instruction  Eleni Paraskeva PhD Candidate University of Alicante  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Ramón Ruiz</cp:lastModifiedBy>
  <cp:revision>20</cp:revision>
  <dcterms:created xsi:type="dcterms:W3CDTF">2025-05-13T19:36:49Z</dcterms:created>
  <dcterms:modified xsi:type="dcterms:W3CDTF">2025-07-07T15:58:38Z</dcterms:modified>
</cp:coreProperties>
</file>